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A25A2FB-6B18-4A98-BEAC-7DC5440E9113}" type="datetimeFigureOut">
              <a:rPr lang="ar-IQ" smtClean="0"/>
              <a:t>06/01/1441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D7903F4-098E-4B4C-8ADC-2EAB7ECCDB55}" type="slidenum">
              <a:rPr lang="ar-IQ" smtClean="0"/>
              <a:t>‹#›</a:t>
            </a:fld>
            <a:endParaRPr lang="ar-IQ"/>
          </a:p>
        </p:txBody>
      </p:sp>
    </p:spTree>
    <p:extLst>
      <p:ext uri="{BB962C8B-B14F-4D97-AF65-F5344CB8AC3E}">
        <p14:creationId xmlns:p14="http://schemas.microsoft.com/office/powerpoint/2010/main" val="3298056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A25A2FB-6B18-4A98-BEAC-7DC5440E9113}" type="datetimeFigureOut">
              <a:rPr lang="ar-IQ" smtClean="0"/>
              <a:t>06/01/1441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D7903F4-098E-4B4C-8ADC-2EAB7ECCDB55}" type="slidenum">
              <a:rPr lang="ar-IQ" smtClean="0"/>
              <a:t>‹#›</a:t>
            </a:fld>
            <a:endParaRPr lang="ar-IQ"/>
          </a:p>
        </p:txBody>
      </p:sp>
    </p:spTree>
    <p:extLst>
      <p:ext uri="{BB962C8B-B14F-4D97-AF65-F5344CB8AC3E}">
        <p14:creationId xmlns:p14="http://schemas.microsoft.com/office/powerpoint/2010/main" val="3434928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A25A2FB-6B18-4A98-BEAC-7DC5440E9113}" type="datetimeFigureOut">
              <a:rPr lang="ar-IQ" smtClean="0"/>
              <a:t>06/01/1441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D7903F4-098E-4B4C-8ADC-2EAB7ECCDB55}" type="slidenum">
              <a:rPr lang="ar-IQ" smtClean="0"/>
              <a:t>‹#›</a:t>
            </a:fld>
            <a:endParaRPr lang="ar-IQ"/>
          </a:p>
        </p:txBody>
      </p:sp>
    </p:spTree>
    <p:extLst>
      <p:ext uri="{BB962C8B-B14F-4D97-AF65-F5344CB8AC3E}">
        <p14:creationId xmlns:p14="http://schemas.microsoft.com/office/powerpoint/2010/main" val="307058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A25A2FB-6B18-4A98-BEAC-7DC5440E9113}" type="datetimeFigureOut">
              <a:rPr lang="ar-IQ" smtClean="0"/>
              <a:t>06/01/1441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D7903F4-098E-4B4C-8ADC-2EAB7ECCDB55}" type="slidenum">
              <a:rPr lang="ar-IQ" smtClean="0"/>
              <a:t>‹#›</a:t>
            </a:fld>
            <a:endParaRPr lang="ar-IQ"/>
          </a:p>
        </p:txBody>
      </p:sp>
    </p:spTree>
    <p:extLst>
      <p:ext uri="{BB962C8B-B14F-4D97-AF65-F5344CB8AC3E}">
        <p14:creationId xmlns:p14="http://schemas.microsoft.com/office/powerpoint/2010/main" val="2957204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A25A2FB-6B18-4A98-BEAC-7DC5440E9113}" type="datetimeFigureOut">
              <a:rPr lang="ar-IQ" smtClean="0"/>
              <a:t>06/01/1441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D7903F4-098E-4B4C-8ADC-2EAB7ECCDB55}" type="slidenum">
              <a:rPr lang="ar-IQ" smtClean="0"/>
              <a:t>‹#›</a:t>
            </a:fld>
            <a:endParaRPr lang="ar-IQ"/>
          </a:p>
        </p:txBody>
      </p:sp>
    </p:spTree>
    <p:extLst>
      <p:ext uri="{BB962C8B-B14F-4D97-AF65-F5344CB8AC3E}">
        <p14:creationId xmlns:p14="http://schemas.microsoft.com/office/powerpoint/2010/main" val="107699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A25A2FB-6B18-4A98-BEAC-7DC5440E9113}" type="datetimeFigureOut">
              <a:rPr lang="ar-IQ" smtClean="0"/>
              <a:t>06/01/1441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D7903F4-098E-4B4C-8ADC-2EAB7ECCDB55}" type="slidenum">
              <a:rPr lang="ar-IQ" smtClean="0"/>
              <a:t>‹#›</a:t>
            </a:fld>
            <a:endParaRPr lang="ar-IQ"/>
          </a:p>
        </p:txBody>
      </p:sp>
    </p:spTree>
    <p:extLst>
      <p:ext uri="{BB962C8B-B14F-4D97-AF65-F5344CB8AC3E}">
        <p14:creationId xmlns:p14="http://schemas.microsoft.com/office/powerpoint/2010/main" val="205143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A25A2FB-6B18-4A98-BEAC-7DC5440E9113}" type="datetimeFigureOut">
              <a:rPr lang="ar-IQ" smtClean="0"/>
              <a:t>06/01/1441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D7903F4-098E-4B4C-8ADC-2EAB7ECCDB55}" type="slidenum">
              <a:rPr lang="ar-IQ" smtClean="0"/>
              <a:t>‹#›</a:t>
            </a:fld>
            <a:endParaRPr lang="ar-IQ"/>
          </a:p>
        </p:txBody>
      </p:sp>
    </p:spTree>
    <p:extLst>
      <p:ext uri="{BB962C8B-B14F-4D97-AF65-F5344CB8AC3E}">
        <p14:creationId xmlns:p14="http://schemas.microsoft.com/office/powerpoint/2010/main" val="1925228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A25A2FB-6B18-4A98-BEAC-7DC5440E9113}" type="datetimeFigureOut">
              <a:rPr lang="ar-IQ" smtClean="0"/>
              <a:t>06/01/1441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D7903F4-098E-4B4C-8ADC-2EAB7ECCDB55}" type="slidenum">
              <a:rPr lang="ar-IQ" smtClean="0"/>
              <a:t>‹#›</a:t>
            </a:fld>
            <a:endParaRPr lang="ar-IQ"/>
          </a:p>
        </p:txBody>
      </p:sp>
    </p:spTree>
    <p:extLst>
      <p:ext uri="{BB962C8B-B14F-4D97-AF65-F5344CB8AC3E}">
        <p14:creationId xmlns:p14="http://schemas.microsoft.com/office/powerpoint/2010/main" val="3035607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A25A2FB-6B18-4A98-BEAC-7DC5440E9113}" type="datetimeFigureOut">
              <a:rPr lang="ar-IQ" smtClean="0"/>
              <a:t>06/01/1441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D7903F4-098E-4B4C-8ADC-2EAB7ECCDB55}" type="slidenum">
              <a:rPr lang="ar-IQ" smtClean="0"/>
              <a:t>‹#›</a:t>
            </a:fld>
            <a:endParaRPr lang="ar-IQ"/>
          </a:p>
        </p:txBody>
      </p:sp>
    </p:spTree>
    <p:extLst>
      <p:ext uri="{BB962C8B-B14F-4D97-AF65-F5344CB8AC3E}">
        <p14:creationId xmlns:p14="http://schemas.microsoft.com/office/powerpoint/2010/main" val="3380497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A25A2FB-6B18-4A98-BEAC-7DC5440E9113}" type="datetimeFigureOut">
              <a:rPr lang="ar-IQ" smtClean="0"/>
              <a:t>06/01/1441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D7903F4-098E-4B4C-8ADC-2EAB7ECCDB55}" type="slidenum">
              <a:rPr lang="ar-IQ" smtClean="0"/>
              <a:t>‹#›</a:t>
            </a:fld>
            <a:endParaRPr lang="ar-IQ"/>
          </a:p>
        </p:txBody>
      </p:sp>
    </p:spTree>
    <p:extLst>
      <p:ext uri="{BB962C8B-B14F-4D97-AF65-F5344CB8AC3E}">
        <p14:creationId xmlns:p14="http://schemas.microsoft.com/office/powerpoint/2010/main" val="3142042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A25A2FB-6B18-4A98-BEAC-7DC5440E9113}" type="datetimeFigureOut">
              <a:rPr lang="ar-IQ" smtClean="0"/>
              <a:t>06/01/1441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D7903F4-098E-4B4C-8ADC-2EAB7ECCDB55}" type="slidenum">
              <a:rPr lang="ar-IQ" smtClean="0"/>
              <a:t>‹#›</a:t>
            </a:fld>
            <a:endParaRPr lang="ar-IQ"/>
          </a:p>
        </p:txBody>
      </p:sp>
    </p:spTree>
    <p:extLst>
      <p:ext uri="{BB962C8B-B14F-4D97-AF65-F5344CB8AC3E}">
        <p14:creationId xmlns:p14="http://schemas.microsoft.com/office/powerpoint/2010/main" val="362596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A25A2FB-6B18-4A98-BEAC-7DC5440E9113}" type="datetimeFigureOut">
              <a:rPr lang="ar-IQ" smtClean="0"/>
              <a:t>06/01/1441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D7903F4-098E-4B4C-8ADC-2EAB7ECCDB55}" type="slidenum">
              <a:rPr lang="ar-IQ" smtClean="0"/>
              <a:t>‹#›</a:t>
            </a:fld>
            <a:endParaRPr lang="ar-IQ"/>
          </a:p>
        </p:txBody>
      </p:sp>
    </p:spTree>
    <p:extLst>
      <p:ext uri="{BB962C8B-B14F-4D97-AF65-F5344CB8AC3E}">
        <p14:creationId xmlns:p14="http://schemas.microsoft.com/office/powerpoint/2010/main" val="3520550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1224135"/>
          </a:xfrm>
        </p:spPr>
        <p:txBody>
          <a:bodyPr>
            <a:normAutofit fontScale="90000"/>
          </a:bodyPr>
          <a:lstStyle/>
          <a:p>
            <a:r>
              <a:rPr lang="ar-IQ" b="1" dirty="0" smtClean="0">
                <a:solidFill>
                  <a:srgbClr val="FF0000"/>
                </a:solidFill>
                <a:effectLst/>
                <a:latin typeface="Times New Roman"/>
                <a:ea typeface="Times New Roman"/>
                <a:cs typeface="Simplified Arabic"/>
              </a:rPr>
              <a:t>الفصل الثاني</a:t>
            </a:r>
            <a:r>
              <a:rPr lang="en-US" sz="3200" dirty="0" smtClean="0">
                <a:effectLst/>
                <a:latin typeface="Times New Roman"/>
                <a:ea typeface="Times New Roman"/>
                <a:cs typeface="Simplified Arabic"/>
              </a:rPr>
              <a:t/>
            </a:r>
            <a:br>
              <a:rPr lang="en-US" sz="3200" dirty="0" smtClean="0">
                <a:effectLst/>
                <a:latin typeface="Times New Roman"/>
                <a:ea typeface="Times New Roman"/>
                <a:cs typeface="Simplified Arabic"/>
              </a:rPr>
            </a:br>
            <a:r>
              <a:rPr lang="ar-IQ" b="1" dirty="0" smtClean="0">
                <a:solidFill>
                  <a:srgbClr val="FF0000"/>
                </a:solidFill>
                <a:effectLst/>
                <a:ea typeface="Times New Roman"/>
                <a:cs typeface="Simplified Arabic"/>
              </a:rPr>
              <a:t>مكــــونات كــــرة القـــــدم</a:t>
            </a:r>
            <a:endParaRPr lang="ar-IQ" dirty="0"/>
          </a:p>
        </p:txBody>
      </p:sp>
      <p:sp>
        <p:nvSpPr>
          <p:cNvPr id="3" name="عنوان فرعي 2"/>
          <p:cNvSpPr>
            <a:spLocks noGrp="1"/>
          </p:cNvSpPr>
          <p:nvPr>
            <p:ph type="subTitle" idx="1"/>
          </p:nvPr>
        </p:nvSpPr>
        <p:spPr>
          <a:xfrm>
            <a:off x="107504" y="1628800"/>
            <a:ext cx="8784976" cy="5112568"/>
          </a:xfrm>
        </p:spPr>
        <p:txBody>
          <a:bodyPr>
            <a:noAutofit/>
          </a:bodyPr>
          <a:lstStyle/>
          <a:p>
            <a:pPr algn="r"/>
            <a:r>
              <a:rPr lang="ar-IQ" sz="3600" b="1" dirty="0" smtClean="0"/>
              <a:t> </a:t>
            </a:r>
            <a:r>
              <a:rPr lang="ar-IQ" sz="2400" b="1" dirty="0"/>
              <a:t>أن عملية تطوير لعبة كرة القدم من خلال التدريب الرياضي والعمل على رفع الكفاءات المعرفية والقدرات الابداعية والمهارية والخططية تعتبر اهم عملية في التدريب ، وذلك من خلال تطوير اللاعبين للوصول الى المستوى المطلوب وفقاً لتنمية شاملة لجميع مكونات لعبة كرة القدم والتي تتكون من اربعة مكونات اساسية ومهمة حيث تتكون سلسلة مترابطة لفن اداء اللعبة وإعطائها الصورة الحقيقة لجمالها ، وهذه المكونات هي :- </a:t>
            </a:r>
            <a:endParaRPr lang="en-US" sz="2400" b="1" dirty="0"/>
          </a:p>
          <a:p>
            <a:pPr algn="r"/>
            <a:r>
              <a:rPr lang="ar-IQ" sz="2400" b="1" dirty="0"/>
              <a:t>1- الاعــــــــــداد البــــــــــدني </a:t>
            </a:r>
            <a:endParaRPr lang="en-US" sz="2400" b="1" dirty="0"/>
          </a:p>
          <a:p>
            <a:pPr algn="r"/>
            <a:r>
              <a:rPr lang="ar-IQ" sz="2400" b="1" dirty="0"/>
              <a:t>2- الاعــــــــــداد المــــــهاري </a:t>
            </a:r>
            <a:endParaRPr lang="en-US" sz="2400" b="1" dirty="0"/>
          </a:p>
          <a:p>
            <a:pPr algn="r"/>
            <a:r>
              <a:rPr lang="ar-IQ" sz="2400" b="1" dirty="0"/>
              <a:t>3- الاعـــــــــداد الـخـطــطـي </a:t>
            </a:r>
            <a:endParaRPr lang="en-US" sz="2400" b="1" dirty="0"/>
          </a:p>
          <a:p>
            <a:pPr algn="r"/>
            <a:r>
              <a:rPr lang="ar-IQ" sz="2400" b="1" dirty="0"/>
              <a:t>4- الاعـــــــــداد النفـــــــسي </a:t>
            </a:r>
            <a:endParaRPr lang="ar-IQ" sz="2400" b="1" dirty="0" smtClean="0"/>
          </a:p>
          <a:p>
            <a:pPr algn="r"/>
            <a:r>
              <a:rPr lang="ar-IQ" sz="2400" b="1" dirty="0"/>
              <a:t>ونقصد بالإعداد : التهيئة والاستعداد لأداء الحمل التدريبي من خلال تمرينات على وفق وحدات تدريبية مخطط لها لتطوير القدرات البدنية والمهارية والخططية والنفسية .</a:t>
            </a:r>
            <a:endParaRPr lang="en-US" sz="2400" b="1" dirty="0"/>
          </a:p>
          <a:p>
            <a:pPr algn="r"/>
            <a:endParaRPr lang="ar-IQ" sz="2400" b="1" dirty="0"/>
          </a:p>
        </p:txBody>
      </p:sp>
    </p:spTree>
    <p:extLst>
      <p:ext uri="{BB962C8B-B14F-4D97-AF65-F5344CB8AC3E}">
        <p14:creationId xmlns:p14="http://schemas.microsoft.com/office/powerpoint/2010/main" val="735519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712968" cy="6480720"/>
          </a:xfrm>
        </p:spPr>
        <p:txBody>
          <a:bodyPr>
            <a:normAutofit fontScale="92500"/>
          </a:bodyPr>
          <a:lstStyle/>
          <a:p>
            <a:r>
              <a:rPr lang="ar-IQ" smtClean="0"/>
              <a:t>إن </a:t>
            </a:r>
            <a:r>
              <a:rPr lang="ar-IQ" dirty="0"/>
              <a:t>الاعداد النفسي يهدف الى خلق الدوافع و </a:t>
            </a:r>
            <a:r>
              <a:rPr lang="ar-IQ"/>
              <a:t>الاتجاهات </a:t>
            </a:r>
            <a:r>
              <a:rPr lang="ar-IQ" smtClean="0"/>
              <a:t>والمعارف </a:t>
            </a:r>
            <a:r>
              <a:rPr lang="ar-IQ" dirty="0"/>
              <a:t>العلمية وكذلك قوة الارادة وترتبط </a:t>
            </a:r>
            <a:r>
              <a:rPr lang="ar-IQ"/>
              <a:t>طرائق </a:t>
            </a:r>
            <a:r>
              <a:rPr lang="ar-IQ" smtClean="0"/>
              <a:t>ووسائل </a:t>
            </a:r>
            <a:r>
              <a:rPr lang="ar-IQ" dirty="0"/>
              <a:t>تنمية الجوانب البدنية و المهارية و الخططية بالجانب النفسي للاعب و خاصة المنافسات الرياضية المليئة بالمواقف و الانفعالات التي تتميز بالقوة والشدة والاثارة ويصاحب ذلك تغيرات فسيولوجية لها تأثيرات على اجهزة الجسم الوظيفية </a:t>
            </a:r>
            <a:r>
              <a:rPr lang="ar-IQ"/>
              <a:t>يجب </a:t>
            </a:r>
            <a:r>
              <a:rPr lang="ar-IQ" smtClean="0"/>
              <a:t>أن </a:t>
            </a:r>
            <a:r>
              <a:rPr lang="ar-IQ" dirty="0"/>
              <a:t>لا نغفلها ، فالجانب النفسي يمثل الضغوط العصبية التي يتعرض لها اللاعب اثناء مواقف التدريب </a:t>
            </a:r>
            <a:endParaRPr lang="ar-IQ" dirty="0" smtClean="0"/>
          </a:p>
          <a:p>
            <a:r>
              <a:rPr lang="ar-IQ" dirty="0" smtClean="0"/>
              <a:t>والمنافسة </a:t>
            </a:r>
            <a:r>
              <a:rPr lang="ar-IQ" dirty="0"/>
              <a:t>لتحقيق هدف ما ، ولذا يجب على المدرب مراعاة قيمة الحمل النفسي وتأثيره على مستوى </a:t>
            </a:r>
            <a:r>
              <a:rPr lang="ar-IQ" dirty="0" smtClean="0"/>
              <a:t>أداء </a:t>
            </a:r>
            <a:r>
              <a:rPr lang="ar-IQ" dirty="0"/>
              <a:t>اللاعب وحثه على استخدام قدراته العقلية لأقصى درجة لتحقيق الهدف من التدريب (الاعداد النفسي) باستثارته لاستخدام القدرات الكامنة ، ولهذا فالإعداد النفسي هو </a:t>
            </a:r>
            <a:r>
              <a:rPr lang="ar-IQ" dirty="0" smtClean="0"/>
              <a:t>أحد </a:t>
            </a:r>
            <a:r>
              <a:rPr lang="ar-IQ" dirty="0"/>
              <a:t>المكونات الضرورية الحتمية و بدونه يستحيل احراز النجاحات في الرياضة الصفات النفسية و صقل قوة المتدربين نفسياً . </a:t>
            </a:r>
            <a:endParaRPr lang="en-US" dirty="0"/>
          </a:p>
        </p:txBody>
      </p:sp>
    </p:spTree>
    <p:extLst>
      <p:ext uri="{BB962C8B-B14F-4D97-AF65-F5344CB8AC3E}">
        <p14:creationId xmlns:p14="http://schemas.microsoft.com/office/powerpoint/2010/main" val="3892206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552728"/>
          </a:xfrm>
        </p:spPr>
        <p:txBody>
          <a:bodyPr>
            <a:normAutofit fontScale="77500" lnSpcReduction="20000"/>
          </a:bodyPr>
          <a:lstStyle/>
          <a:p>
            <a:pPr marL="0" indent="0">
              <a:buNone/>
            </a:pPr>
            <a:r>
              <a:rPr lang="ar-IQ" dirty="0" smtClean="0"/>
              <a:t> </a:t>
            </a:r>
            <a:r>
              <a:rPr lang="ar-IQ" b="1" dirty="0" smtClean="0"/>
              <a:t>الاعـــــــــــــداد </a:t>
            </a:r>
            <a:r>
              <a:rPr lang="ar-IQ" b="1" dirty="0"/>
              <a:t>البــــــــــــــدني </a:t>
            </a:r>
            <a:r>
              <a:rPr lang="en-US" b="1" dirty="0"/>
              <a:t>physical </a:t>
            </a:r>
            <a:r>
              <a:rPr lang="en-US" b="1" dirty="0" smtClean="0"/>
              <a:t>preparation</a:t>
            </a:r>
          </a:p>
          <a:p>
            <a:pPr marL="0" indent="0">
              <a:buNone/>
            </a:pPr>
            <a:endParaRPr lang="en-US" b="1" dirty="0"/>
          </a:p>
          <a:p>
            <a:pPr marL="0" indent="0">
              <a:buNone/>
            </a:pPr>
            <a:r>
              <a:rPr lang="ar-IQ" dirty="0"/>
              <a:t>ان الاعداد البدني هو احد الاسس المهمة للنجاح والتقدم في كرة القدم فالتكنيك والتكتيك والناحية والحالة النفسية والمعنوية العالية يكمل كل منها الاخر . </a:t>
            </a:r>
            <a:endParaRPr lang="en-US" dirty="0"/>
          </a:p>
          <a:p>
            <a:pPr marL="0" indent="0">
              <a:buNone/>
            </a:pPr>
            <a:r>
              <a:rPr lang="ar-IQ" dirty="0"/>
              <a:t>ولكي يتمكن اللاعب من اداء المباريات على الوجه الاكمل وجب اعداده اعداداً بدنياً كاملاً لان لعبة كرة القدم تتطلب من اللاعب مجهوداً بدنياً وعصبياً وصرف طاقة حركية مستمرة طيلة المباراة من خلال التمرينات البدنية الموجهة والتي يتدرب عليها اللاعب لكي يصل الى اعلى مستوى من اللياقة </a:t>
            </a:r>
            <a:r>
              <a:rPr lang="ar-IQ" dirty="0" smtClean="0"/>
              <a:t>البدنية </a:t>
            </a:r>
            <a:r>
              <a:rPr lang="ar-IQ" dirty="0"/>
              <a:t>والمرتبطة بتطوير القدرات </a:t>
            </a:r>
            <a:r>
              <a:rPr lang="ar-IQ" dirty="0" smtClean="0"/>
              <a:t>البدنية </a:t>
            </a:r>
            <a:r>
              <a:rPr lang="ar-IQ" dirty="0"/>
              <a:t>ورفع المستوى الوظيفي العام للجسم .</a:t>
            </a:r>
            <a:endParaRPr lang="en-US" dirty="0"/>
          </a:p>
          <a:p>
            <a:pPr marL="0" indent="0">
              <a:buNone/>
            </a:pPr>
            <a:r>
              <a:rPr lang="ar-IQ" dirty="0"/>
              <a:t>وهو من الواجبات الاساسية للتدريب في كرة القدم اذ إنّ اللاعب بدون اكتسابه للإعداد البدني لا يستطيع ان يؤدي واجباته في المباراة بإتقان ويعمل الاعداد البدني على تنمية وتحسين حالة اللاعب البدنية والحركية لمجابهة اعباء ومتطلبات عملية التدريب والمنافسة بأقل جهد مع القدرة على سرعة استعادة الشفاء والغرض الأساس من الاعداد البدني هو تنمية الاعداد الفسيولوجية والصفات البدنية العامة والتي تشتمل على التحمل والقوة والسرعة والرشاقة والمرونة ومركباتها من الصفات الخاصة مثل القوة المميزة بالسرعة وتحمل القوة وتحمل السرعة وتقديم اعلى مستوى من الاداء خلال المباراة . ويقَسم الاعداد البدني الى قسمين :</a:t>
            </a:r>
            <a:endParaRPr lang="en-US" dirty="0"/>
          </a:p>
          <a:p>
            <a:pPr marL="0" indent="0">
              <a:buNone/>
            </a:pPr>
            <a:r>
              <a:rPr lang="ar-IQ" dirty="0"/>
              <a:t> </a:t>
            </a:r>
            <a:endParaRPr lang="en-US" dirty="0"/>
          </a:p>
          <a:p>
            <a:pPr marL="0" indent="0">
              <a:buNone/>
            </a:pPr>
            <a:r>
              <a:rPr lang="ar-IQ" dirty="0" smtClean="0"/>
              <a:t> </a:t>
            </a:r>
            <a:endParaRPr lang="ar-IQ" dirty="0"/>
          </a:p>
        </p:txBody>
      </p:sp>
    </p:spTree>
    <p:extLst>
      <p:ext uri="{BB962C8B-B14F-4D97-AF65-F5344CB8AC3E}">
        <p14:creationId xmlns:p14="http://schemas.microsoft.com/office/powerpoint/2010/main" val="23880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856984" cy="6480720"/>
          </a:xfrm>
        </p:spPr>
        <p:txBody>
          <a:bodyPr>
            <a:normAutofit fontScale="77500" lnSpcReduction="20000"/>
          </a:bodyPr>
          <a:lstStyle/>
          <a:p>
            <a:pPr marL="0" indent="0">
              <a:buNone/>
            </a:pPr>
            <a:r>
              <a:rPr lang="ar-IQ" dirty="0" smtClean="0"/>
              <a:t> </a:t>
            </a:r>
            <a:r>
              <a:rPr lang="ar-IQ" b="1" dirty="0"/>
              <a:t>أولاً : الاعداد البدني العام </a:t>
            </a:r>
            <a:r>
              <a:rPr lang="en-US" b="1" dirty="0"/>
              <a:t>General physical preparation  </a:t>
            </a:r>
            <a:endParaRPr lang="ar-IQ" b="1" dirty="0" smtClean="0"/>
          </a:p>
          <a:p>
            <a:pPr marL="0" indent="0">
              <a:buNone/>
            </a:pPr>
            <a:endParaRPr lang="en-US" dirty="0"/>
          </a:p>
          <a:p>
            <a:pPr marL="0" indent="0">
              <a:buNone/>
            </a:pPr>
            <a:r>
              <a:rPr lang="ar-IQ" dirty="0"/>
              <a:t>يهدف الى تنمية الصفات البدنية الاساسية والضرورية لدى لاعب كرة القدم بشكل متزن وشامل . </a:t>
            </a:r>
            <a:endParaRPr lang="en-US" dirty="0"/>
          </a:p>
          <a:p>
            <a:pPr marL="0" indent="0">
              <a:buNone/>
            </a:pPr>
            <a:r>
              <a:rPr lang="ar-IQ" dirty="0"/>
              <a:t>والاعداد البدني العام هو اساس الاعداد البدني الخاص ويعني ذلك ان غرض التدريب البدني العام هو التوصل الى التكيف على حمل التدريب والسرعة وهما مرتبطان بتحسين قابلية عضلات الجسم والأعضاء الداخلية كافة ، ان الاعداد البدني العام يكتمل في بداية دور الاعداد بواسطة العاب وتمرينات مختلفة منها </a:t>
            </a:r>
            <a:r>
              <a:rPr lang="ar-IQ" dirty="0" smtClean="0"/>
              <a:t>  ( </a:t>
            </a:r>
            <a:r>
              <a:rPr lang="ar-IQ" dirty="0"/>
              <a:t>تمرينات الجمناستك ، تمرينات الركض ، الالعاب الصغيرة ، الضاحية ، تدريبات مع الكرة ) .</a:t>
            </a:r>
            <a:endParaRPr lang="en-US" dirty="0"/>
          </a:p>
          <a:p>
            <a:pPr marL="0" indent="0">
              <a:buNone/>
            </a:pPr>
            <a:r>
              <a:rPr lang="ar-IQ" dirty="0"/>
              <a:t> وفي المنهاج التدريبي ينصح بتحقيق الاعداد </a:t>
            </a:r>
            <a:r>
              <a:rPr lang="ar-IQ" dirty="0" smtClean="0"/>
              <a:t>البدني </a:t>
            </a:r>
            <a:r>
              <a:rPr lang="ar-IQ" dirty="0"/>
              <a:t>العام وعلى اساسه يتم الدخول في الاعداد البدني الخاص واتفق اغلب العلماء على ان الصفات البدنية التي يتم تطويرها بالإعداد العام هي المطاولة و السرعة و القوة و الرشاقة و المرونة .</a:t>
            </a:r>
            <a:endParaRPr lang="en-US" dirty="0"/>
          </a:p>
          <a:p>
            <a:pPr marL="0" indent="0">
              <a:buNone/>
            </a:pPr>
            <a:r>
              <a:rPr lang="ar-IQ" dirty="0"/>
              <a:t> ويعتمد الاداء المهاري على الاستخدام الامثل لهذه الصفات البدنية التي يكتسبها اللاعب من خلال الاعداد البدني  مما يؤدي الى ارتفاع المستوى الفني للاعب وبالتالي قدرته على اجادة الاداء المهاري العالي تحت ظروف المباراة الصعبة و المعقدة و تحت ضغط المنافس في مساحات الملعب المختلفة في مواقف تكتيكية معينة اثناء المباراة .</a:t>
            </a:r>
            <a:endParaRPr lang="en-US" dirty="0"/>
          </a:p>
          <a:p>
            <a:pPr marL="0" indent="0">
              <a:buNone/>
            </a:pPr>
            <a:endParaRPr lang="ar-IQ" dirty="0"/>
          </a:p>
        </p:txBody>
      </p:sp>
    </p:spTree>
    <p:extLst>
      <p:ext uri="{BB962C8B-B14F-4D97-AF65-F5344CB8AC3E}">
        <p14:creationId xmlns:p14="http://schemas.microsoft.com/office/powerpoint/2010/main" val="1930639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normAutofit fontScale="92500" lnSpcReduction="20000"/>
          </a:bodyPr>
          <a:lstStyle/>
          <a:p>
            <a:pPr marL="0" indent="0">
              <a:buNone/>
            </a:pPr>
            <a:r>
              <a:rPr lang="ar-IQ" dirty="0" smtClean="0"/>
              <a:t> </a:t>
            </a:r>
            <a:r>
              <a:rPr lang="ar-IQ" b="1" dirty="0"/>
              <a:t>ثانياً : الاعداد البدني الخاص </a:t>
            </a:r>
            <a:r>
              <a:rPr lang="en-US" b="1" dirty="0"/>
              <a:t>physical preparation </a:t>
            </a:r>
            <a:r>
              <a:rPr lang="en-US" b="1" dirty="0" smtClean="0"/>
              <a:t>Special</a:t>
            </a:r>
          </a:p>
          <a:p>
            <a:pPr marL="0" indent="0">
              <a:buNone/>
            </a:pPr>
            <a:endParaRPr lang="en-US" dirty="0"/>
          </a:p>
          <a:p>
            <a:pPr marL="0" indent="0">
              <a:buNone/>
            </a:pPr>
            <a:r>
              <a:rPr lang="ar-IQ" dirty="0"/>
              <a:t>ان الاعداد البدني يشمل كافة المتطلبات والالتزامات البدنية للاعب كرة القدم ، حيث يجب ان تتوفر في اللعبة مجموعة كبيرة من القدرات البدنية في مقدمتها التحمل (المطاولة) والسرعة والقوة كأسس مهمة للياقة بالإضافة الى المهارات والمرونة والقفز. </a:t>
            </a:r>
            <a:endParaRPr lang="en-US" dirty="0"/>
          </a:p>
          <a:p>
            <a:pPr marL="0" indent="0">
              <a:buNone/>
            </a:pPr>
            <a:r>
              <a:rPr lang="ar-IQ" dirty="0"/>
              <a:t>ان الصفات البدنية العامة (كالقوة العضلية والسرعة والتحمل والرشاقة والمرونة) ترتبط ارتباطاً وثيقاً بعضها ببعض في أي عملية تدريبية </a:t>
            </a:r>
            <a:r>
              <a:rPr lang="ar-IQ" dirty="0" smtClean="0"/>
              <a:t>لأن </a:t>
            </a:r>
            <a:r>
              <a:rPr lang="ar-IQ" dirty="0"/>
              <a:t>مختلف النواحي الوظيفية والعضوية للاعب ما هي </a:t>
            </a:r>
            <a:r>
              <a:rPr lang="ar-IQ" dirty="0" smtClean="0"/>
              <a:t>إلا </a:t>
            </a:r>
            <a:r>
              <a:rPr lang="ar-IQ" dirty="0"/>
              <a:t>وحدة متكاملة ولا يمكن حدوث تحسن في صفة واحدة من هذه الصفات البدنية الا في حالة تنمية بقية الصفات البدنية بدرجة معينة .  </a:t>
            </a:r>
            <a:endParaRPr lang="en-US" dirty="0"/>
          </a:p>
          <a:p>
            <a:pPr marL="0" indent="0">
              <a:buNone/>
            </a:pPr>
            <a:r>
              <a:rPr lang="ar-IQ" dirty="0"/>
              <a:t>وان تنمية الصفات البدنية يعتبر عملاً مستمراً على مدار موسم كرة القدم ولكن جودة اللياقة الفعالة تعتمد ايضاً على فترة التدريب (اعداد عام ، خاص ، منافسات ، فترة انتقالية) يعمل فيها المدرب وهذه الصفات الاساسية لا غنى </a:t>
            </a:r>
            <a:r>
              <a:rPr lang="ar-IQ" dirty="0" smtClean="0"/>
              <a:t>لأي </a:t>
            </a:r>
            <a:r>
              <a:rPr lang="ar-IQ" dirty="0"/>
              <a:t>لاعب كرة القدم من تطويرها للاشتراك في اللعب وقد توخينا التطرق لها بشكل منفصل في الفصل الثالث من هذا الكتاب. </a:t>
            </a:r>
            <a:endParaRPr lang="en-US" dirty="0"/>
          </a:p>
          <a:p>
            <a:pPr marL="0" indent="0">
              <a:buNone/>
            </a:pPr>
            <a:endParaRPr lang="ar-IQ" dirty="0"/>
          </a:p>
        </p:txBody>
      </p:sp>
    </p:spTree>
    <p:extLst>
      <p:ext uri="{BB962C8B-B14F-4D97-AF65-F5344CB8AC3E}">
        <p14:creationId xmlns:p14="http://schemas.microsoft.com/office/powerpoint/2010/main" val="747627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480720"/>
          </a:xfrm>
        </p:spPr>
        <p:txBody>
          <a:bodyPr>
            <a:normAutofit lnSpcReduction="10000"/>
          </a:bodyPr>
          <a:lstStyle/>
          <a:p>
            <a:pPr marL="0" indent="0">
              <a:buNone/>
            </a:pPr>
            <a:r>
              <a:rPr lang="ar-IQ" dirty="0" smtClean="0"/>
              <a:t> </a:t>
            </a:r>
            <a:r>
              <a:rPr lang="ar-IQ" dirty="0"/>
              <a:t>اما الاعداد البدني الخاص فهو عملية هادفة لتحسين الصفات الحركية للاعب كرة القدم و لتعويد الجسم التكيف على الجهد البدني العالي في ظروف اللاعب وان هذا الهدف يتحقق في القسم الثاني من مرحلة الاعداد وفي بداية مرحلة المنافسات وان تقسيم اللاعبين بحسب المواصفات البدنية يعطي صورة واضحة من صفات كل لاعب ، لكن ربط الصفات البدنية بالواجبات الفنية داخل الملعب ضمن الفريق يعطي الصورة الاكثر وضوحاً ويعزز في الوقت نفسه التركيز على تدريب تلك الصفة عند اللاعبين حسب مراكزهم والوجبات المطلوبة منهم ، ومن هذه الصفات ( قوة القفز ،القوة الانفجارية ، القوة المميزة بالسرعة ) المطاولة الاوكسجينية والمطاولة اللااوكسجينية (مطاولة القوة ، مطاولة السرعة) (سرعة الانطلاق ، السرعة القصوى ، سرعة رد الفعل) ولا مجال لتفصيلها </a:t>
            </a:r>
            <a:r>
              <a:rPr lang="ar-IQ" dirty="0" smtClean="0"/>
              <a:t>الآن </a:t>
            </a:r>
            <a:r>
              <a:rPr lang="ar-IQ" dirty="0"/>
              <a:t>.</a:t>
            </a:r>
            <a:endParaRPr lang="en-US" dirty="0"/>
          </a:p>
          <a:p>
            <a:pPr marL="0" indent="0">
              <a:buNone/>
            </a:pPr>
            <a:r>
              <a:rPr lang="ar-IQ" b="1" dirty="0"/>
              <a:t> </a:t>
            </a:r>
            <a:endParaRPr lang="en-US" dirty="0"/>
          </a:p>
          <a:p>
            <a:pPr marL="0" indent="0">
              <a:buNone/>
            </a:pPr>
            <a:endParaRPr lang="ar-IQ" dirty="0"/>
          </a:p>
        </p:txBody>
      </p:sp>
    </p:spTree>
    <p:extLst>
      <p:ext uri="{BB962C8B-B14F-4D97-AF65-F5344CB8AC3E}">
        <p14:creationId xmlns:p14="http://schemas.microsoft.com/office/powerpoint/2010/main" val="3750427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480720"/>
          </a:xfrm>
        </p:spPr>
        <p:txBody>
          <a:bodyPr>
            <a:normAutofit fontScale="92500" lnSpcReduction="10000"/>
          </a:bodyPr>
          <a:lstStyle/>
          <a:p>
            <a:pPr marL="0" indent="0">
              <a:buNone/>
            </a:pPr>
            <a:r>
              <a:rPr lang="ar-IQ" b="1" dirty="0" smtClean="0"/>
              <a:t> الاعــــــــــداد </a:t>
            </a:r>
            <a:r>
              <a:rPr lang="ar-IQ" b="1" dirty="0"/>
              <a:t>المهــــــــــاري </a:t>
            </a:r>
            <a:r>
              <a:rPr lang="en-US" b="1" dirty="0"/>
              <a:t>Technical Preparation </a:t>
            </a:r>
            <a:endParaRPr lang="en-US" b="1" dirty="0" smtClean="0"/>
          </a:p>
          <a:p>
            <a:pPr marL="0" indent="0">
              <a:buNone/>
            </a:pPr>
            <a:endParaRPr lang="en-US" dirty="0"/>
          </a:p>
          <a:p>
            <a:pPr marL="0" indent="0">
              <a:buNone/>
            </a:pPr>
            <a:r>
              <a:rPr lang="ar-IQ" dirty="0"/>
              <a:t>  هو اكتساب اللاعبين المهارات الاساسية من خلال التمرينات والمعلومات بهدف الوصول الى الدقة و الاتقان في ادائها او هو عملية تعليمية موجهة لإتقان المهارات الاساسية او الفنية للعبة و تنفيذ المهارات بأقل قدر من الوقت و الجهد . وان اللاعب الذي لا يمتلك مهارات جيدة لا يستطيع ان يقدم او يؤدي انجازاً جيداً ، لذا يعتبر الاداء الفني (التكنيك) اساس لعبة كرة القدم و الذي تبنى عليه مقومات لعبه كره القدم الاخرى . ويظهر مستوى الاداء المهاري او ما يسمى بالتكنيك في كره القدم عملياُ من خلال دقه و سرعة  تنفيذ المهارات التكنيكية وبالخصوص في التمرير ودقة التصويب على المرمى واستقبال الكره و ان كل مهارة لها انواعها المختلفة ، و بالرغم من ان المهارات يمكن تنميتها إلا ان الموهبة لها دخل كبير في اجادتها ولكي يصل اللاعب الى مستوى عالٍ من الاداء يجب ان يبدأ التدريب المهاري الهادف مبكراً و يمكن ملاحظة النقاط التالية :</a:t>
            </a:r>
            <a:endParaRPr lang="en-US" dirty="0"/>
          </a:p>
          <a:p>
            <a:pPr marL="0" indent="0">
              <a:buNone/>
            </a:pPr>
            <a:endParaRPr lang="ar-IQ" dirty="0"/>
          </a:p>
        </p:txBody>
      </p:sp>
    </p:spTree>
    <p:extLst>
      <p:ext uri="{BB962C8B-B14F-4D97-AF65-F5344CB8AC3E}">
        <p14:creationId xmlns:p14="http://schemas.microsoft.com/office/powerpoint/2010/main" val="528727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normAutofit fontScale="92500" lnSpcReduction="10000"/>
          </a:bodyPr>
          <a:lstStyle/>
          <a:p>
            <a:pPr marL="0" indent="0">
              <a:buNone/>
            </a:pPr>
            <a:endParaRPr lang="ar-IQ" dirty="0" smtClean="0"/>
          </a:p>
          <a:p>
            <a:pPr marL="0" indent="0">
              <a:buNone/>
            </a:pPr>
            <a:r>
              <a:rPr lang="ar-IQ" dirty="0" smtClean="0"/>
              <a:t>1- يؤدى </a:t>
            </a:r>
            <a:r>
              <a:rPr lang="ar-IQ" dirty="0"/>
              <a:t>التدريب الفني كجزء رئيس في مرحلة الاعداد و التكوين </a:t>
            </a:r>
            <a:r>
              <a:rPr lang="ar-IQ" dirty="0" smtClean="0"/>
              <a:t>.</a:t>
            </a:r>
          </a:p>
          <a:p>
            <a:pPr marL="0" indent="0">
              <a:buNone/>
            </a:pPr>
            <a:endParaRPr lang="en-US" dirty="0"/>
          </a:p>
          <a:p>
            <a:pPr marL="0" indent="0">
              <a:buNone/>
            </a:pPr>
            <a:r>
              <a:rPr lang="ar-IQ" dirty="0"/>
              <a:t>2-  يؤدي التدريب الفني في مرحلة الاعداد بالطريقة نفسها التي يؤديها اللاعب في المباراة </a:t>
            </a:r>
            <a:r>
              <a:rPr lang="ar-IQ" dirty="0" smtClean="0"/>
              <a:t>.</a:t>
            </a:r>
          </a:p>
          <a:p>
            <a:pPr marL="0" indent="0">
              <a:buNone/>
            </a:pPr>
            <a:endParaRPr lang="en-US" dirty="0"/>
          </a:p>
          <a:p>
            <a:pPr marL="0" indent="0">
              <a:buNone/>
            </a:pPr>
            <a:r>
              <a:rPr lang="ar-IQ" dirty="0"/>
              <a:t>3-  يعتبر التدريب الفني الفردي القاعدة الاساسية للتدريب الفني الجماعي </a:t>
            </a:r>
            <a:r>
              <a:rPr lang="ar-IQ" dirty="0" smtClean="0"/>
              <a:t>.</a:t>
            </a:r>
          </a:p>
          <a:p>
            <a:pPr marL="0" indent="0">
              <a:buNone/>
            </a:pPr>
            <a:endParaRPr lang="en-US" dirty="0"/>
          </a:p>
          <a:p>
            <a:pPr marL="0" indent="0">
              <a:buNone/>
            </a:pPr>
            <a:r>
              <a:rPr lang="ar-IQ" dirty="0"/>
              <a:t>4-  التأكيد على الاحماء الجيد قبل المباشرة بالأداء لتجنب الاصابات </a:t>
            </a:r>
            <a:r>
              <a:rPr lang="ar-IQ" dirty="0" smtClean="0"/>
              <a:t>.</a:t>
            </a:r>
          </a:p>
          <a:p>
            <a:pPr marL="0" indent="0">
              <a:buNone/>
            </a:pPr>
            <a:endParaRPr lang="en-US" dirty="0"/>
          </a:p>
          <a:p>
            <a:pPr marL="0" indent="0">
              <a:buNone/>
            </a:pPr>
            <a:r>
              <a:rPr lang="ar-IQ" dirty="0"/>
              <a:t>5-  اكتساب اللاعبين اللياقة البدنية المناسبة بجانب المهارات </a:t>
            </a:r>
            <a:r>
              <a:rPr lang="ar-IQ" dirty="0" smtClean="0"/>
              <a:t>الفنية . </a:t>
            </a:r>
            <a:endParaRPr lang="en-US" dirty="0"/>
          </a:p>
          <a:p>
            <a:pPr marL="0" indent="0">
              <a:buNone/>
            </a:pPr>
            <a:r>
              <a:rPr lang="ar-IQ" dirty="0"/>
              <a:t> </a:t>
            </a:r>
            <a:endParaRPr lang="en-US" dirty="0"/>
          </a:p>
          <a:p>
            <a:pPr marL="0" indent="0">
              <a:buNone/>
            </a:pPr>
            <a:endParaRPr lang="ar-IQ" dirty="0"/>
          </a:p>
        </p:txBody>
      </p:sp>
    </p:spTree>
    <p:extLst>
      <p:ext uri="{BB962C8B-B14F-4D97-AF65-F5344CB8AC3E}">
        <p14:creationId xmlns:p14="http://schemas.microsoft.com/office/powerpoint/2010/main" val="2615487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480720"/>
          </a:xfrm>
        </p:spPr>
        <p:txBody>
          <a:bodyPr>
            <a:normAutofit fontScale="85000" lnSpcReduction="10000"/>
          </a:bodyPr>
          <a:lstStyle/>
          <a:p>
            <a:pPr marL="0" indent="0">
              <a:buNone/>
            </a:pPr>
            <a:r>
              <a:rPr lang="ar-IQ" dirty="0" smtClean="0"/>
              <a:t> </a:t>
            </a:r>
            <a:r>
              <a:rPr lang="ar-IQ" b="1" dirty="0"/>
              <a:t>الاعـــــــداد الخــطــطي </a:t>
            </a:r>
            <a:r>
              <a:rPr lang="en-US" b="1" dirty="0"/>
              <a:t>The Schematic </a:t>
            </a:r>
            <a:r>
              <a:rPr lang="en-US" b="1" dirty="0" smtClean="0"/>
              <a:t>Setup</a:t>
            </a:r>
          </a:p>
          <a:p>
            <a:pPr marL="0" indent="0">
              <a:buNone/>
            </a:pPr>
            <a:endParaRPr lang="en-US" dirty="0"/>
          </a:p>
          <a:p>
            <a:pPr marL="0" indent="0">
              <a:buNone/>
            </a:pPr>
            <a:r>
              <a:rPr lang="ar-IQ" dirty="0"/>
              <a:t>هو عملية تنمية امكانات اللاعب وقدراته على ربط </a:t>
            </a:r>
            <a:r>
              <a:rPr lang="ar-IQ" dirty="0" smtClean="0"/>
              <a:t>وتطبيق </a:t>
            </a:r>
            <a:r>
              <a:rPr lang="ar-IQ" dirty="0"/>
              <a:t>الاداءات المهارية مع بقيه اللاعبين والاستفادة من امكانياته البدنية والحركية و قدراته العقلية واستعداداته </a:t>
            </a:r>
            <a:r>
              <a:rPr lang="ar-IQ" dirty="0" smtClean="0"/>
              <a:t>النفسية </a:t>
            </a:r>
            <a:r>
              <a:rPr lang="ar-IQ" dirty="0"/>
              <a:t>تحت ظروف ومتطلبات المباراة وظروفها المختلفة ، ولهذا يجب على المدرب ان يهتم بتدريب لاعبيه على الخطط الفردية وكذلك الخطط الجماعية حتى يصبح اداؤهم لتلك الخطط تلقائياً اثناء المباراة ويتوقف نجاح ذلك على مستوى كفاءة الحالة البدنية والمهارية و النفسية للاعب ، ولا شك ان القدرات العقلية تؤدي دوراً حاسماً في قدرة كل لاعب في التصرف السليم خططياً تحت ظروف المتغيرة للمباراة والتحول الخططي بين الدفاع و الهجوم من خلال كل الاجراءات الفردية و الجماعية للاستثمار المجدي للإمكانيات الجسمية و العقلية والنفسية خلال اللعب من اجل التغلب على المنافس وبنفس الوقت منع المنافس من تحقيق خططه وهو جزء من البناء المتكامل لمراحل الحالة التدريبية باستخدام المهارات الاساسية و الصفات </a:t>
            </a:r>
            <a:r>
              <a:rPr lang="ar-IQ" dirty="0" smtClean="0"/>
              <a:t>البدنية </a:t>
            </a:r>
            <a:r>
              <a:rPr lang="ar-IQ" dirty="0"/>
              <a:t>العالية للاعبين في تحركات </a:t>
            </a:r>
            <a:endParaRPr lang="ar-IQ" dirty="0" smtClean="0"/>
          </a:p>
          <a:p>
            <a:pPr marL="0" indent="0">
              <a:buNone/>
            </a:pPr>
            <a:r>
              <a:rPr lang="ar-IQ" dirty="0" smtClean="0"/>
              <a:t>ومناورات </a:t>
            </a:r>
            <a:r>
              <a:rPr lang="ar-IQ" dirty="0"/>
              <a:t>هادفة لغرض تحقيق هدف المباراة و هو </a:t>
            </a:r>
            <a:r>
              <a:rPr lang="ar-IQ" dirty="0" smtClean="0"/>
              <a:t>الفوز .</a:t>
            </a:r>
            <a:endParaRPr lang="en-US" dirty="0"/>
          </a:p>
          <a:p>
            <a:pPr marL="0" indent="0">
              <a:buNone/>
            </a:pPr>
            <a:r>
              <a:rPr lang="ar-IQ" b="1" dirty="0"/>
              <a:t> </a:t>
            </a:r>
            <a:endParaRPr lang="en-US" dirty="0"/>
          </a:p>
          <a:p>
            <a:pPr marL="0" indent="0">
              <a:buNone/>
            </a:pPr>
            <a:endParaRPr lang="ar-IQ" dirty="0"/>
          </a:p>
        </p:txBody>
      </p:sp>
    </p:spTree>
    <p:extLst>
      <p:ext uri="{BB962C8B-B14F-4D97-AF65-F5344CB8AC3E}">
        <p14:creationId xmlns:p14="http://schemas.microsoft.com/office/powerpoint/2010/main" val="1980237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normAutofit fontScale="92500" lnSpcReduction="10000"/>
          </a:bodyPr>
          <a:lstStyle/>
          <a:p>
            <a:pPr marL="0" indent="0">
              <a:buNone/>
            </a:pPr>
            <a:r>
              <a:rPr lang="ar-IQ" dirty="0" smtClean="0"/>
              <a:t> </a:t>
            </a:r>
            <a:r>
              <a:rPr lang="ar-IQ" b="1" dirty="0"/>
              <a:t>الاعـــــــداد النفـــــــــــــــسي </a:t>
            </a:r>
            <a:r>
              <a:rPr lang="en-US" b="1" dirty="0"/>
              <a:t>Psychological </a:t>
            </a:r>
            <a:r>
              <a:rPr lang="en-US" b="1" dirty="0" smtClean="0"/>
              <a:t>Preparation</a:t>
            </a:r>
          </a:p>
          <a:p>
            <a:pPr marL="0" indent="0">
              <a:buNone/>
            </a:pPr>
            <a:endParaRPr lang="en-US" dirty="0"/>
          </a:p>
          <a:p>
            <a:pPr marL="0" indent="0">
              <a:buNone/>
            </a:pPr>
            <a:r>
              <a:rPr lang="ar-IQ" dirty="0"/>
              <a:t>تكتسب العوامل النفسية للرياضيين في السنوات الاخيرة اهمية متزايدة فأن ممارسة التربية البدنية والرياضية و التدريبات الرياضية لا تعني تنمية الصفات الجسمية وتكوين القابليات الحركية فحسب ، بل تعني تحسين الصفات النفسية و صقل قوة المتدربين نفسياً من خلال  مجموعة من العمليات التي من شانها اظهار افضل سلوك يعضد ايجابياً كلاً من الاداء البدني و المهاري و الخططي للاعب و الفريق و الوصول الى اعلى المستويات ويؤكد العلماء في مجال علم النفس الرياضي من ان الوصول الى المستويات العالية يتحقق في اعداد الرياضي وتهيئته نفسياً للوصول الى الهدف المطلوب ، و ان اللاعب يحتاج الى فترة زمنية من التدريب قبل المشاركة في السباقات الرياضية و لابد من التخطيط و التنظيم لإعداد اللاعب من الناحية النفسية و التربوية و البدنية عندها يكون اللاعب فقد استكمل العملية التدريبية و قد وصل الى مستوى مهاري وبدني عالٍ و مستعداً لخوض المباراة . </a:t>
            </a:r>
          </a:p>
        </p:txBody>
      </p:sp>
    </p:spTree>
    <p:extLst>
      <p:ext uri="{BB962C8B-B14F-4D97-AF65-F5344CB8AC3E}">
        <p14:creationId xmlns:p14="http://schemas.microsoft.com/office/powerpoint/2010/main" val="63484982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1392</Words>
  <Application>Microsoft Office PowerPoint</Application>
  <PresentationFormat>عرض على الشاشة (3:4)‏</PresentationFormat>
  <Paragraphs>51</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نسق Office</vt:lpstr>
      <vt:lpstr>الفصل الثاني مكــــونات كــــرة القـــــدم</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 مكــــونات كــــرة القـــــدم</dc:title>
  <dc:creator>DR.Wael 2010</dc:creator>
  <cp:lastModifiedBy>DR.Wael 2010</cp:lastModifiedBy>
  <cp:revision>3</cp:revision>
  <dcterms:created xsi:type="dcterms:W3CDTF">2019-09-05T09:50:49Z</dcterms:created>
  <dcterms:modified xsi:type="dcterms:W3CDTF">2019-09-05T10:16:15Z</dcterms:modified>
</cp:coreProperties>
</file>